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9" r:id="rId10"/>
    <p:sldId id="307" r:id="rId11"/>
    <p:sldId id="312" r:id="rId12"/>
    <p:sldId id="310" r:id="rId13"/>
    <p:sldId id="264" r:id="rId14"/>
    <p:sldId id="265" r:id="rId15"/>
    <p:sldId id="268" r:id="rId16"/>
    <p:sldId id="266" r:id="rId17"/>
    <p:sldId id="267" r:id="rId18"/>
    <p:sldId id="313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308" r:id="rId30"/>
    <p:sldId id="280" r:id="rId31"/>
    <p:sldId id="281" r:id="rId32"/>
    <p:sldId id="282" r:id="rId33"/>
    <p:sldId id="311" r:id="rId34"/>
    <p:sldId id="283" r:id="rId35"/>
    <p:sldId id="284" r:id="rId36"/>
    <p:sldId id="286" r:id="rId37"/>
    <p:sldId id="285" r:id="rId38"/>
    <p:sldId id="287" r:id="rId39"/>
    <p:sldId id="289" r:id="rId40"/>
    <p:sldId id="290" r:id="rId41"/>
    <p:sldId id="291" r:id="rId42"/>
    <p:sldId id="292" r:id="rId43"/>
    <p:sldId id="293" r:id="rId44"/>
    <p:sldId id="295" r:id="rId45"/>
    <p:sldId id="294" r:id="rId46"/>
    <p:sldId id="297" r:id="rId47"/>
    <p:sldId id="296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14" r:id="rId58"/>
    <p:sldId id="315" r:id="rId59"/>
    <p:sldId id="316" r:id="rId60"/>
    <p:sldId id="31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82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22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E047-478A-E44A-9AC6-CE0C3F2FD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A1D85-7459-9947-9B06-D4E02ABE1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2694-4776-C74B-ACA7-FB9152D2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160F-B122-8D46-8326-6258043A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8C2FB-5BEE-7048-B984-50FD9958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7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834-4D30-9C47-902B-355A0AE1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20F3-E1B4-2D49-8735-E8B4500F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16FA7-516B-1848-877C-1FCC98DF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2A3E4-8319-AC42-8D6E-1B0EB833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628F-9311-A541-8DD2-87EC8D76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E10C2-FA1B-6340-8DB2-F1096B9A2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413F8-838F-9445-8A63-7405D30DB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8D72-1D1C-7241-AA2C-CACDB7BB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B922A-BBF1-D844-A6E3-202E4392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636AC-5093-964F-B22F-8FCE33E1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1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ACE2-9F77-9B49-9A6F-5FDC4688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70C3-6B89-0E40-BE7D-E8F652F9C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4324-2398-2B42-9F1D-2EF9E84A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ADEC-00CF-5F45-AD82-236E37BA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9B656-D442-5D4D-93F6-411CF0C2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3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517A-B034-FF42-ABDA-F84F13A5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2ED62-ED68-0F48-8FC1-1623DD59D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F0752-6050-DE4F-A990-AD9DD334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6A83-2E6B-A04E-A445-52DF3094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21CF1-5B39-0143-BF9A-F3195CA9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1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6C82-363A-7D46-91B7-77D96A0C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1C92-DF8C-5B47-B8C9-0566205F1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40DFA-D3EA-A041-91D1-2E950119D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3823F-FF26-1D4A-9370-6865F290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DB38C-75A3-CB44-80B5-E41BC3B3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B4207-DFC8-0543-A789-6B80DE04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4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E38F-1CA6-6542-90D5-56A78725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69B18-4C90-B44D-BB0C-397F83F4C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85ECB-A76F-9B4B-9D39-9B53D0529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31C7A-CB6C-DB4E-A3F6-F472ED17B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08A6D-4827-3A4E-86C7-C2765B725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95D5AF-C383-9044-83DB-7520FBF0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032D1-0A3A-E741-96E1-58976BF7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D1EBD-0A8D-9645-A998-42704530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539D-E7FE-B04A-B3EC-305D465D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07C07-F382-8341-B985-D264018B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048D6-64B0-7D4B-A82B-243D4F69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8F022-76A6-0A45-A8D7-3D840107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3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B2652-7754-0846-9EC2-C102E898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DAA02-90E2-5841-BB12-6069BEC9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0BE4-7A50-6A4C-B9EF-87AA93D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4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3D46-594D-2540-BC42-CD4FD2B2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6A16-F419-3B47-87FF-EA61231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CEEE9-B7CA-5F4C-B761-D1DC9AA98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FAB3A-283C-0E4C-9AD8-6E197572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90C84-F5D3-F340-AE2E-AB0BF574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8593E-A988-304C-BD50-7C534FFB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8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0747-8990-7042-B98C-CB4D5D57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FAA9F-693B-BF4A-B258-B67A0430D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1509F-E26C-9B4E-A2E3-6458B2A20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3814D-BBE0-214F-8989-58F0E8F4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053F5-1BC8-254E-8B23-94B29D9D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DDD4E-637F-8A49-B777-AB0B96A1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94CD6-E98E-A04C-B21A-1FF5CFBC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469E7-04EE-C34F-BB93-E1AAD3E03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0F041-6077-F046-9F33-CB5D2ABA7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6F594-2319-384E-B338-97933ED39875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E7844-8CE5-6047-9E9C-4FA3656E7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28DD-F30E-2E47-A6A7-7B4F56A88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win/stable/Docker%20for%20Windows%20Installer.exe" TargetMode="External"/><Relationship Id="rId2" Type="http://schemas.openxmlformats.org/officeDocument/2006/relationships/hyperlink" Target="https://docs.docker.com/docker-for-mac/install/#download-docker-for-ma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play-with-docker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719-3AFB-7D40-811D-49F6839A6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and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18207-B605-7545-A5F8-BBC980D58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227D-3383-534A-8BBB-1B8A6033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057C7-5D66-6A41-A3AA-EC201024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image is a lightweight, stand-alone, executable package of a piece of software that includes everything needed to run it: code, runtime, system tools, system libraries, settings. </a:t>
            </a:r>
          </a:p>
          <a:p>
            <a:r>
              <a:rPr lang="en-US" dirty="0"/>
              <a:t>Is a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3DD61-CFE1-214E-85F3-D723F1F5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6" y="1725073"/>
            <a:ext cx="10515600" cy="46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5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4AF5-7E58-1642-9FF4-E890158C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compare with VMware?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00C10-5459-E846-81E5-7F8A01FA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is similar to a VM.</a:t>
            </a:r>
          </a:p>
          <a:p>
            <a:r>
              <a:rPr lang="en-US" dirty="0"/>
              <a:t>The container is faster to boot, has smaller footprint, is more portable.</a:t>
            </a:r>
          </a:p>
          <a:p>
            <a:r>
              <a:rPr lang="en-US" dirty="0"/>
              <a:t> Containers are by their nature transitory and disposable.</a:t>
            </a:r>
          </a:p>
          <a:p>
            <a:r>
              <a:rPr lang="en-US" dirty="0"/>
              <a:t>The VM creates a virtual hardware while the container virtualize the operating system.</a:t>
            </a:r>
          </a:p>
          <a:p>
            <a:r>
              <a:rPr lang="en-US" dirty="0"/>
              <a:t>It runs only one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D1804-C9EF-2C44-B692-F98EBAA4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3844"/>
            <a:ext cx="1015405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3C8CA-BDEE-7E4C-AC70-AAA605A3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12" y="622570"/>
            <a:ext cx="7879405" cy="59095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31BFF4-9368-4740-B482-650FB4192E10}"/>
              </a:ext>
            </a:extLst>
          </p:cNvPr>
          <p:cNvSpPr/>
          <p:nvPr/>
        </p:nvSpPr>
        <p:spPr>
          <a:xfrm>
            <a:off x="7972433" y="2185695"/>
            <a:ext cx="2485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428354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E463-C72B-874A-B316-142211EC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2D91-077C-7A4F-B549-DF1A92CA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image.</a:t>
            </a:r>
          </a:p>
          <a:p>
            <a:r>
              <a:rPr lang="en-US" dirty="0"/>
              <a:t>What is a layer.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6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AA57-0F64-2746-A49E-019FC544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210E-E282-C84A-9E65-EE366D0D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= files + metadata</a:t>
            </a:r>
          </a:p>
          <a:p>
            <a:r>
              <a:rPr lang="en-US" dirty="0"/>
              <a:t>Images are made of </a:t>
            </a:r>
            <a:r>
              <a:rPr lang="en-US" i="1" dirty="0"/>
              <a:t>layers</a:t>
            </a:r>
            <a:r>
              <a:rPr lang="en-US" dirty="0"/>
              <a:t>, conceptually stacked on top of each other.</a:t>
            </a:r>
          </a:p>
          <a:p>
            <a:pPr lvl="1"/>
            <a:r>
              <a:rPr lang="en-US" dirty="0"/>
              <a:t>Each layer can add, change, and remove files and/or metadata.</a:t>
            </a:r>
          </a:p>
          <a:p>
            <a:r>
              <a:rPr lang="en-US" dirty="0"/>
              <a:t>Images can share layers to optimize disk usage, transfer times, and memory use.</a:t>
            </a:r>
          </a:p>
          <a:p>
            <a:r>
              <a:rPr lang="en-US" b="1" dirty="0"/>
              <a:t>The images are a read-only filesystem.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B12A-9639-3348-A15F-B4E9B5CF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788-89D2-B34D-9E7F-16EFA5DC1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are conceptually similar to </a:t>
            </a:r>
            <a:r>
              <a:rPr lang="en-US" i="1" dirty="0"/>
              <a:t>classes</a:t>
            </a:r>
            <a:r>
              <a:rPr lang="en-US" dirty="0"/>
              <a:t>.</a:t>
            </a:r>
          </a:p>
          <a:p>
            <a:r>
              <a:rPr lang="en-US" dirty="0"/>
              <a:t>Containers are conceptually similar to </a:t>
            </a:r>
            <a:r>
              <a:rPr lang="en-US" i="1" dirty="0"/>
              <a:t>instances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9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B977-7325-6345-8CF1-B1576C4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 image looks like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059F7-FD57-4243-964D-656C8050E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932" y="1825625"/>
            <a:ext cx="6238136" cy="4351338"/>
          </a:xfrm>
        </p:spPr>
      </p:pic>
    </p:spTree>
    <p:extLst>
      <p:ext uri="{BB962C8B-B14F-4D97-AF65-F5344CB8AC3E}">
        <p14:creationId xmlns:p14="http://schemas.microsoft.com/office/powerpoint/2010/main" val="342339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2A63-AD72-3846-B391-8F7E5D58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see my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7E4-A62C-0E48-9D05-AA4C7691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2DC4D-E102-E042-BC8F-E70E7742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55" y="2322786"/>
            <a:ext cx="9795641" cy="39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054A-2152-6D4D-9054-0ABE387E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compare with VMware?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41481-06FF-FE41-9EDF-3C7B19297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Docker image is comparable to a VM template.</a:t>
            </a:r>
          </a:p>
          <a:p>
            <a:r>
              <a:rPr lang="en-US" dirty="0"/>
              <a:t>The image has smaller footprint, and is more portable.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Always use a template to create VMs, do not update the VM only update the template, and dispose old VMs.</a:t>
            </a:r>
          </a:p>
          <a:p>
            <a:pPr lvl="1"/>
            <a:r>
              <a:rPr lang="en-US" dirty="0"/>
              <a:t>This is how Docker works, there is no need to update the container, always update or create a new image and launch containers from it and dispose old containers.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5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29EC-8492-8E4A-AF5C-F3339595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update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F5B7-1832-8945-9B98-C20F3EAA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docker</a:t>
            </a:r>
            <a:r>
              <a:rPr lang="en-US" b="1" dirty="0"/>
              <a:t> commit</a:t>
            </a:r>
          </a:p>
          <a:p>
            <a:pPr lvl="1"/>
            <a:r>
              <a:rPr lang="en-US" dirty="0"/>
              <a:t>Saves all the changes made to a container into a new layer.</a:t>
            </a:r>
          </a:p>
          <a:p>
            <a:pPr lvl="1"/>
            <a:r>
              <a:rPr lang="en-US" dirty="0"/>
              <a:t>Creates a new image (effectively a copy of the container).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</a:t>
            </a:r>
          </a:p>
          <a:p>
            <a:pPr lvl="1"/>
            <a:r>
              <a:rPr lang="en-US" dirty="0"/>
              <a:t>Performs a repeatable build sequence.</a:t>
            </a:r>
          </a:p>
          <a:p>
            <a:pPr lvl="1"/>
            <a:r>
              <a:rPr lang="en-US" dirty="0"/>
              <a:t>This is the preferred method!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6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EE6B-D735-FE43-A0A4-9BE60669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3B36-D3EE-3F40-BEE7-FF6955EB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installation </a:t>
            </a:r>
            <a:r>
              <a:rPr lang="en-US" dirty="0">
                <a:hlinkClick r:id="rId2"/>
              </a:rPr>
              <a:t>file</a:t>
            </a:r>
            <a:r>
              <a:rPr lang="en-US" dirty="0"/>
              <a:t> for MAC-OSX.</a:t>
            </a:r>
          </a:p>
          <a:p>
            <a:r>
              <a:rPr lang="en-US" dirty="0"/>
              <a:t>Download the installation </a:t>
            </a:r>
            <a:r>
              <a:rPr lang="en-US" dirty="0">
                <a:hlinkClick r:id="rId3"/>
              </a:rPr>
              <a:t>file</a:t>
            </a:r>
            <a:r>
              <a:rPr lang="en-US" dirty="0"/>
              <a:t> for Windows.</a:t>
            </a:r>
          </a:p>
        </p:txBody>
      </p:sp>
    </p:spTree>
    <p:extLst>
      <p:ext uri="{BB962C8B-B14F-4D97-AF65-F5344CB8AC3E}">
        <p14:creationId xmlns:p14="http://schemas.microsoft.com/office/powerpoint/2010/main" val="257347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9971-6F76-C34A-8E7E-66948C62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59FD-6184-7F40-8168-C84321BFD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 </a:t>
            </a:r>
            <a:r>
              <a:rPr lang="en-US" b="1" dirty="0" err="1"/>
              <a:t>dockerfile</a:t>
            </a:r>
            <a:endParaRPr lang="en-US" b="1" dirty="0"/>
          </a:p>
          <a:p>
            <a:pPr lvl="1"/>
            <a:r>
              <a:rPr lang="en-US" dirty="0"/>
              <a:t>Inside the file copy:</a:t>
            </a:r>
          </a:p>
          <a:p>
            <a:pPr lvl="2"/>
            <a:r>
              <a:rPr lang="en-US" dirty="0"/>
              <a:t>FROM </a:t>
            </a:r>
            <a:r>
              <a:rPr lang="en-US" dirty="0" err="1"/>
              <a:t>ubuntu</a:t>
            </a:r>
            <a:endParaRPr lang="en-US" dirty="0"/>
          </a:p>
          <a:p>
            <a:pPr lvl="2"/>
            <a:r>
              <a:rPr lang="en-US" dirty="0"/>
              <a:t>RUN apt-get update</a:t>
            </a:r>
          </a:p>
          <a:p>
            <a:pPr lvl="2"/>
            <a:r>
              <a:rPr lang="en-US" dirty="0"/>
              <a:t>RUN apt-get install </a:t>
            </a:r>
            <a:r>
              <a:rPr lang="en-US" dirty="0" err="1"/>
              <a:t>figlet</a:t>
            </a:r>
            <a:endParaRPr lang="en-US" dirty="0"/>
          </a:p>
          <a:p>
            <a:pPr lvl="1"/>
            <a:r>
              <a:rPr lang="en-US" dirty="0"/>
              <a:t>Save the file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-t </a:t>
            </a:r>
            <a:r>
              <a:rPr lang="en-US" b="1" dirty="0" err="1"/>
              <a:t>figlet</a:t>
            </a:r>
            <a:r>
              <a:rPr lang="en-US" b="1" dirty="0"/>
              <a:t> .</a:t>
            </a:r>
          </a:p>
          <a:p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HELLO</a:t>
            </a:r>
          </a:p>
        </p:txBody>
      </p:sp>
    </p:spTree>
    <p:extLst>
      <p:ext uri="{BB962C8B-B14F-4D97-AF65-F5344CB8AC3E}">
        <p14:creationId xmlns:p14="http://schemas.microsoft.com/office/powerpoint/2010/main" val="143599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822B-5320-CD4F-827C-79B7243F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62E4-96CE-294D-804B-EE31DDC1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container is normally one process can we add that process into the image?</a:t>
            </a:r>
          </a:p>
          <a:p>
            <a:r>
              <a:rPr lang="en-US" dirty="0"/>
              <a:t>Using </a:t>
            </a:r>
            <a:r>
              <a:rPr lang="en-US" b="1" dirty="0"/>
              <a:t>CMD</a:t>
            </a:r>
            <a:r>
              <a:rPr lang="en-US" dirty="0"/>
              <a:t> and </a:t>
            </a:r>
            <a:r>
              <a:rPr lang="en-US" b="1" dirty="0"/>
              <a:t>ENTRYPOINT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commands allow us to set the default command to run in a container.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9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13F1-10A2-D849-B768-6102641F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Dockefile</a:t>
            </a:r>
            <a:r>
              <a:rPr lang="en-US" dirty="0"/>
              <a:t> with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AEE6-5E97-8342-B1D8-DC6E9C40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the previous </a:t>
            </a:r>
            <a:r>
              <a:rPr lang="en-US" dirty="0" err="1"/>
              <a:t>dockerfile</a:t>
            </a:r>
            <a:r>
              <a:rPr lang="en-US" dirty="0"/>
              <a:t> add at the end:</a:t>
            </a:r>
          </a:p>
          <a:p>
            <a:pPr lvl="1"/>
            <a:r>
              <a:rPr lang="en-US" dirty="0"/>
              <a:t>CMD </a:t>
            </a:r>
            <a:r>
              <a:rPr lang="en-US" dirty="0" err="1"/>
              <a:t>figlet</a:t>
            </a:r>
            <a:r>
              <a:rPr lang="en-US" dirty="0"/>
              <a:t> HELLO</a:t>
            </a:r>
          </a:p>
          <a:p>
            <a:r>
              <a:rPr lang="en-US" dirty="0"/>
              <a:t>Save the file.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-f </a:t>
            </a:r>
            <a:r>
              <a:rPr lang="en-US" b="1" dirty="0" err="1"/>
              <a:t>dockerfile-cmd</a:t>
            </a:r>
            <a:r>
              <a:rPr lang="en-US" b="1" dirty="0"/>
              <a:t> -t </a:t>
            </a:r>
            <a:r>
              <a:rPr lang="en-US" b="1" dirty="0" err="1"/>
              <a:t>figlet-cmd</a:t>
            </a:r>
            <a:r>
              <a:rPr lang="en-US" b="1" dirty="0"/>
              <a:t> . 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figlet-cmd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48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915-6AA1-0E47-A8A6-99363EA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 vs ENTRYPOINT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8C72-E042-A641-B8A1-57C00C34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CMD is the last resort to execute a process, if no process is specified during the container creation (</a:t>
            </a:r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figlet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bash</a:t>
            </a:r>
            <a:r>
              <a:rPr lang="en-US" dirty="0"/>
              <a:t>) or no ENTRYPOINT is specified the CMD process is used.</a:t>
            </a:r>
          </a:p>
          <a:p>
            <a:r>
              <a:rPr lang="en-US" dirty="0"/>
              <a:t>CMD can complement ENTRYPOINT, if both are specified the ENTRYPOINT is the command while the CMD is the argument of the command. For example using:</a:t>
            </a:r>
          </a:p>
          <a:p>
            <a:pPr lvl="1"/>
            <a:r>
              <a:rPr lang="en-US" dirty="0"/>
              <a:t>ENTRYPOINT ["</a:t>
            </a:r>
            <a:r>
              <a:rPr lang="en-US" dirty="0" err="1"/>
              <a:t>figlet</a:t>
            </a:r>
            <a:r>
              <a:rPr lang="en-US" dirty="0"/>
              <a:t>", "-f", "script"]</a:t>
            </a:r>
          </a:p>
          <a:p>
            <a:pPr lvl="1"/>
            <a:r>
              <a:rPr lang="en-US" dirty="0"/>
              <a:t>CMD ["hello world"]</a:t>
            </a:r>
          </a:p>
          <a:p>
            <a:r>
              <a:rPr lang="en-US" dirty="0"/>
              <a:t>Is going to print: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EA2F0-B2E3-B849-B832-F313CB39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" y="1387365"/>
            <a:ext cx="10310650" cy="45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957D-A547-DF42-B76C-5FBFE204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4A17-73FF-D44B-B88F-9B828244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</a:t>
            </a:r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figlet-cmd-entrypoint</a:t>
            </a:r>
            <a:r>
              <a:rPr lang="en-US" b="1" dirty="0"/>
              <a:t> </a:t>
            </a:r>
            <a:r>
              <a:rPr lang="en-US" b="1" dirty="0" err="1"/>
              <a:t>hola</a:t>
            </a:r>
            <a:r>
              <a:rPr lang="en-US" b="1" dirty="0"/>
              <a:t> </a:t>
            </a:r>
            <a:r>
              <a:rPr lang="en-US" b="1" dirty="0" err="1"/>
              <a:t>mundo</a:t>
            </a:r>
            <a:r>
              <a:rPr lang="en-US" b="1" dirty="0"/>
              <a:t> </a:t>
            </a:r>
            <a:r>
              <a:rPr lang="en-US" dirty="0"/>
              <a:t>on the same image: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AC115-2EC3-8749-B052-A9FC77AB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2693184"/>
            <a:ext cx="11001376" cy="32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AE44-C6B4-C549-A17C-20856D3A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copy my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29CB6-0F24-A940-8873-396A338E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good is a container if we can not copy our own files.</a:t>
            </a:r>
          </a:p>
          <a:p>
            <a:r>
              <a:rPr lang="en-US" dirty="0"/>
              <a:t>For the purpose the </a:t>
            </a:r>
            <a:r>
              <a:rPr lang="en-US" b="1" dirty="0"/>
              <a:t>COPY SOURCE DESTINATION </a:t>
            </a:r>
            <a:r>
              <a:rPr lang="en-US" dirty="0"/>
              <a:t>command exist.</a:t>
            </a:r>
          </a:p>
          <a:p>
            <a:r>
              <a:rPr lang="en-US" dirty="0"/>
              <a:t>A </a:t>
            </a:r>
            <a:r>
              <a:rPr lang="en-US" i="1" dirty="0"/>
              <a:t>build context</a:t>
            </a:r>
            <a:r>
              <a:rPr lang="en-US" dirty="0"/>
              <a:t> is needed</a:t>
            </a:r>
          </a:p>
          <a:p>
            <a:r>
              <a:rPr lang="en-US" dirty="0"/>
              <a:t>IMPORTANT: the </a:t>
            </a:r>
            <a:r>
              <a:rPr lang="en-US" i="1" dirty="0"/>
              <a:t>build context</a:t>
            </a:r>
            <a:r>
              <a:rPr lang="en-US" dirty="0"/>
              <a:t> is the directory containing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643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34D-999E-9949-BEF5-44A3F00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15DB-E99D-394B-8553-E64D2024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err="1"/>
              <a:t>dockerfile-nginx</a:t>
            </a:r>
            <a:r>
              <a:rPr lang="en-US" dirty="0"/>
              <a:t> with the following information:</a:t>
            </a:r>
          </a:p>
          <a:p>
            <a:pPr lvl="1"/>
            <a:r>
              <a:rPr lang="en-US" dirty="0"/>
              <a:t>FROM nginx:1.13-alpine</a:t>
            </a:r>
          </a:p>
          <a:p>
            <a:pPr lvl="1"/>
            <a:r>
              <a:rPr lang="en-US" dirty="0"/>
              <a:t>COPY </a:t>
            </a:r>
            <a:r>
              <a:rPr lang="en-US" dirty="0" err="1"/>
              <a:t>nginx-conf</a:t>
            </a:r>
            <a:r>
              <a:rPr lang="en-US" dirty="0"/>
              <a:t>/</a:t>
            </a:r>
            <a:r>
              <a:rPr lang="en-US" dirty="0" err="1"/>
              <a:t>index.html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/html/</a:t>
            </a:r>
          </a:p>
          <a:p>
            <a:r>
              <a:rPr lang="en-US" dirty="0"/>
              <a:t>Create a new directory: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nginx-conf</a:t>
            </a:r>
            <a:endParaRPr lang="en-US" b="1" dirty="0"/>
          </a:p>
          <a:p>
            <a:r>
              <a:rPr lang="en-US" dirty="0"/>
              <a:t>Create an index:</a:t>
            </a:r>
          </a:p>
          <a:p>
            <a:pPr lvl="1"/>
            <a:r>
              <a:rPr lang="en-US" b="1" dirty="0"/>
              <a:t>echo "HELLO PRESIDIO" &gt;&gt; </a:t>
            </a:r>
            <a:r>
              <a:rPr lang="en-US" b="1" dirty="0" err="1"/>
              <a:t>nginx-conf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b="1" dirty="0"/>
          </a:p>
          <a:p>
            <a:r>
              <a:rPr lang="en-US" dirty="0"/>
              <a:t>Build the image and name the image </a:t>
            </a:r>
            <a:r>
              <a:rPr lang="en-US" dirty="0" err="1"/>
              <a:t>mynginx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build -f </a:t>
            </a:r>
            <a:r>
              <a:rPr lang="en-US" b="1" dirty="0" err="1"/>
              <a:t>dockerfile-nginx</a:t>
            </a:r>
            <a:r>
              <a:rPr lang="en-US" b="1" dirty="0"/>
              <a:t> -t </a:t>
            </a:r>
            <a:r>
              <a:rPr lang="en-US" b="1" dirty="0" err="1"/>
              <a:t>mynginx</a:t>
            </a:r>
            <a:r>
              <a:rPr lang="en-US" b="1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687609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0465-2186-074C-A375-320E02A5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HELLO PRESIDIO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55D9-DA90-494A-ADD2-0E9934F58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image: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web1 </a:t>
            </a:r>
            <a:r>
              <a:rPr lang="en-US" b="1" dirty="0" err="1"/>
              <a:t>my_nginx:latest</a:t>
            </a:r>
            <a:endParaRPr lang="en-US" b="1" dirty="0"/>
          </a:p>
          <a:p>
            <a:r>
              <a:rPr lang="en-US" dirty="0"/>
              <a:t>Find the port: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port web1</a:t>
            </a:r>
          </a:p>
          <a:p>
            <a:r>
              <a:rPr lang="en-US" dirty="0"/>
              <a:t>Go to your browser:</a:t>
            </a:r>
          </a:p>
          <a:p>
            <a:pPr lvl="1"/>
            <a:r>
              <a:rPr lang="en-US" b="1" dirty="0"/>
              <a:t>http://localhost:&lt;PORT&gt;</a:t>
            </a:r>
          </a:p>
        </p:txBody>
      </p:sp>
    </p:spTree>
    <p:extLst>
      <p:ext uri="{BB962C8B-B14F-4D97-AF65-F5344CB8AC3E}">
        <p14:creationId xmlns:p14="http://schemas.microsoft.com/office/powerpoint/2010/main" val="421441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6F53-E377-8746-929A-538D79D3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lose your image, share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8CDD6-1D7B-EE4F-8A7B-7810DB94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Login to </a:t>
            </a:r>
            <a:r>
              <a:rPr lang="en-US" dirty="0" err="1"/>
              <a:t>dockerhub</a:t>
            </a:r>
            <a:endParaRPr lang="en-US" dirty="0"/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login</a:t>
            </a:r>
          </a:p>
          <a:p>
            <a:r>
              <a:rPr lang="en-US" dirty="0"/>
              <a:t>Use the correct tag in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tag </a:t>
            </a:r>
            <a:r>
              <a:rPr lang="en-US" b="1" dirty="0" err="1"/>
              <a:t>mynginx</a:t>
            </a:r>
            <a:r>
              <a:rPr lang="en-US" b="1" dirty="0"/>
              <a:t> </a:t>
            </a:r>
            <a:r>
              <a:rPr lang="en-US" b="1" i="1" dirty="0" err="1"/>
              <a:t>dockerhub_username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Push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push </a:t>
            </a:r>
            <a:r>
              <a:rPr lang="en-US" b="1" i="1" dirty="0" err="1"/>
              <a:t>dockerhub_username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Delete your image from your hard-drive.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 </a:t>
            </a:r>
            <a:r>
              <a:rPr lang="en-US" b="1" dirty="0" err="1"/>
              <a:t>rm</a:t>
            </a:r>
            <a:r>
              <a:rPr lang="en-US" b="1" dirty="0"/>
              <a:t> </a:t>
            </a:r>
            <a:r>
              <a:rPr lang="en-US" b="1" i="1" dirty="0" err="1"/>
              <a:t>dockrehub_username</a:t>
            </a:r>
            <a:r>
              <a:rPr lang="en-US" b="1" dirty="0"/>
              <a:t>/test_nginx:v1</a:t>
            </a:r>
          </a:p>
          <a:p>
            <a:r>
              <a:rPr lang="en-US" dirty="0"/>
              <a:t>Verify the image is not longer present: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dirty="0"/>
              <a:t>Download the image again: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pull </a:t>
            </a:r>
            <a:r>
              <a:rPr lang="en-US" b="1" i="1" dirty="0" err="1"/>
              <a:t>dockerhub_username</a:t>
            </a:r>
            <a:r>
              <a:rPr lang="en-US" b="1" dirty="0"/>
              <a:t>/test_nginx:v1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8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602647-B0CC-7648-8B46-CA4D12BA17A6}"/>
              </a:ext>
            </a:extLst>
          </p:cNvPr>
          <p:cNvSpPr/>
          <p:nvPr/>
        </p:nvSpPr>
        <p:spPr>
          <a:xfrm>
            <a:off x="7539778" y="2694483"/>
            <a:ext cx="4174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NETWORK</a:t>
            </a:r>
            <a:endParaRPr lang="en-US" sz="7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8A979-0150-6949-A854-4A655039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1" y="529405"/>
            <a:ext cx="6789906" cy="55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0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71A-5B2E-2944-8834-727F4FD6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F127-DCB7-2041-BEAC-495543B99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--version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97DFD-D808-4841-A955-1A53DF7F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47900"/>
            <a:ext cx="11887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0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1747-2190-E241-B7EE-B81F5688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31B6-6A5F-DE40-83F8-B26B02A0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network technique we are going to see is port mapping (NAT).</a:t>
            </a:r>
          </a:p>
          <a:p>
            <a:r>
              <a:rPr lang="en-US" dirty="0"/>
              <a:t>The flag </a:t>
            </a:r>
            <a:r>
              <a:rPr lang="en-US" b="1" dirty="0"/>
              <a:t>-P</a:t>
            </a:r>
            <a:r>
              <a:rPr lang="en-US" dirty="0"/>
              <a:t> will tell the container that publish all ports defined on the image. This will be assigned to random ports.</a:t>
            </a:r>
          </a:p>
          <a:p>
            <a:r>
              <a:rPr lang="en-US" dirty="0"/>
              <a:t>The option </a:t>
            </a:r>
            <a:r>
              <a:rPr lang="en-US" b="1" dirty="0"/>
              <a:t>-p </a:t>
            </a:r>
            <a:r>
              <a:rPr lang="en-US" b="1" dirty="0" err="1"/>
              <a:t>host_port:docker_port</a:t>
            </a:r>
            <a:r>
              <a:rPr lang="en-US" dirty="0"/>
              <a:t>, can be used to statically define a port mapping. Be aware of port conflicts.</a:t>
            </a:r>
          </a:p>
        </p:txBody>
      </p:sp>
    </p:spTree>
    <p:extLst>
      <p:ext uri="{BB962C8B-B14F-4D97-AF65-F5344CB8AC3E}">
        <p14:creationId xmlns:p14="http://schemas.microsoft.com/office/powerpoint/2010/main" val="269584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A639-56D8-7342-A14A-6629F3E8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95A5-D6E4-094C-9A5C-660784125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 (default): each container will get an eth0 and a loopback. The default network should be 172.17.0.0/16 but it can be changed with </a:t>
            </a:r>
            <a:r>
              <a:rPr lang="en-US" b="1" dirty="0"/>
              <a:t>–</a:t>
            </a:r>
            <a:r>
              <a:rPr lang="en-US" b="1" dirty="0" err="1"/>
              <a:t>bip</a:t>
            </a:r>
            <a:r>
              <a:rPr lang="en-US" b="1" dirty="0"/>
              <a:t> </a:t>
            </a:r>
            <a:r>
              <a:rPr lang="en-US" dirty="0"/>
              <a:t>option.</a:t>
            </a:r>
            <a:endParaRPr lang="en-US" b="1" dirty="0"/>
          </a:p>
          <a:p>
            <a:r>
              <a:rPr lang="en-US" dirty="0"/>
              <a:t>none: only a loopback, no traffic in or out.</a:t>
            </a:r>
          </a:p>
          <a:p>
            <a:r>
              <a:rPr lang="en-US" dirty="0"/>
              <a:t>host: using the option </a:t>
            </a:r>
            <a:r>
              <a:rPr lang="en-US" b="1" dirty="0"/>
              <a:t>--net host, </a:t>
            </a:r>
            <a:r>
              <a:rPr lang="en-US" dirty="0"/>
              <a:t>the container will share the host network stack.</a:t>
            </a:r>
            <a:endParaRPr lang="en-US" b="1" dirty="0"/>
          </a:p>
          <a:p>
            <a:r>
              <a:rPr lang="en-US" dirty="0"/>
              <a:t>container: using the option </a:t>
            </a:r>
            <a:r>
              <a:rPr lang="en-US" b="1" dirty="0"/>
              <a:t>--net </a:t>
            </a:r>
            <a:r>
              <a:rPr lang="en-US" b="1" dirty="0" err="1"/>
              <a:t>container:id</a:t>
            </a:r>
            <a:r>
              <a:rPr lang="en-US" dirty="0"/>
              <a:t>, the container will share with another container the network stack.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68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4899-A8FC-A84C-A038-7CD14106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network means to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2348-F8BD-4240-8226-17218869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Is network just a “virtual switch”??</a:t>
            </a:r>
          </a:p>
          <a:p>
            <a:r>
              <a:rPr lang="en-US" dirty="0"/>
              <a:t>Create a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network create </a:t>
            </a:r>
            <a:r>
              <a:rPr lang="en-US" b="1" dirty="0" err="1"/>
              <a:t>my_test</a:t>
            </a:r>
            <a:endParaRPr lang="en-US" b="1" dirty="0"/>
          </a:p>
          <a:p>
            <a:r>
              <a:rPr lang="en-US" dirty="0"/>
              <a:t>Create a container in the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web3 --net </a:t>
            </a:r>
            <a:r>
              <a:rPr lang="en-US" b="1" dirty="0" err="1"/>
              <a:t>my_test</a:t>
            </a:r>
            <a:r>
              <a:rPr lang="en-US" b="1" dirty="0"/>
              <a:t> </a:t>
            </a:r>
            <a:r>
              <a:rPr lang="en-US" b="1" dirty="0" err="1"/>
              <a:t>nginx</a:t>
            </a:r>
            <a:endParaRPr lang="en-US" b="1" dirty="0"/>
          </a:p>
          <a:p>
            <a:r>
              <a:rPr lang="en-US" dirty="0"/>
              <a:t>Create another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ping web3</a:t>
            </a:r>
          </a:p>
          <a:p>
            <a:r>
              <a:rPr lang="en-US" dirty="0"/>
              <a:t>Did we configure name resolution?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cat 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resolv.conf</a:t>
            </a:r>
            <a:endParaRPr lang="en-US" b="1" dirty="0"/>
          </a:p>
          <a:p>
            <a:r>
              <a:rPr lang="en-US" dirty="0"/>
              <a:t>Who is 127.0.0.11?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12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08717-B073-6A4B-BB4C-9CC0F676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7" y="155642"/>
            <a:ext cx="6496455" cy="64964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CC4136-1599-2B48-85A8-6BB57DF8A3AD}"/>
              </a:ext>
            </a:extLst>
          </p:cNvPr>
          <p:cNvSpPr/>
          <p:nvPr/>
        </p:nvSpPr>
        <p:spPr>
          <a:xfrm>
            <a:off x="7217922" y="2203540"/>
            <a:ext cx="3775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STORAGE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61524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31C-FA78-FB42-8804-3BF14FBC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for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A4B6-4E05-E748-8D95-7F77DCBA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tree storage types:</a:t>
            </a:r>
          </a:p>
          <a:p>
            <a:pPr lvl="1"/>
            <a:r>
              <a:rPr lang="en-US" dirty="0"/>
              <a:t>Volumes.</a:t>
            </a:r>
          </a:p>
          <a:p>
            <a:pPr lvl="1"/>
            <a:r>
              <a:rPr lang="en-US" dirty="0"/>
              <a:t>Binds.</a:t>
            </a:r>
          </a:p>
          <a:p>
            <a:pPr lvl="1"/>
            <a:r>
              <a:rPr lang="en-US" dirty="0" err="1"/>
              <a:t>Tmpfs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CFC75-2994-A149-8696-0306DCDB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84" y="2393512"/>
            <a:ext cx="7150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9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9F51-F3E9-5D4B-962C-7D0ADB2F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3403-EF04-1F41-9E21-A16FC2E18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Volumes are specially designated directories within one or more containers that bypass the layered File System to provide persistent or shared data for Docker.</a:t>
            </a:r>
          </a:p>
          <a:p>
            <a:r>
              <a:rPr lang="en-US" dirty="0"/>
              <a:t>The volume exist Docker’s storage directory on the host machine.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FE32B-B2AD-E54B-A5C2-F0455232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24090" cy="41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73D1-7599-654E-9FAD-0BDFEE0E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B95C-C70C-5C42-952D-BF355B5D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a volume.   </a:t>
            </a:r>
          </a:p>
          <a:p>
            <a:pPr lvl="1"/>
            <a:r>
              <a:rPr lang="en-US" dirty="0"/>
              <a:t> </a:t>
            </a:r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-v </a:t>
            </a:r>
            <a:r>
              <a:rPr lang="en-US" b="1" dirty="0" err="1"/>
              <a:t>new_vol</a:t>
            </a:r>
            <a:r>
              <a:rPr lang="en-US" b="1" dirty="0"/>
              <a:t> --name </a:t>
            </a:r>
            <a:r>
              <a:rPr lang="en-US" b="1" dirty="0" err="1"/>
              <a:t>test_volume</a:t>
            </a:r>
            <a:r>
              <a:rPr lang="en-US" b="1" dirty="0"/>
              <a:t>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Check the new volume inside the container.    </a:t>
            </a:r>
          </a:p>
          <a:p>
            <a:pPr lvl="1"/>
            <a:r>
              <a:rPr lang="en-US" b="1" dirty="0" err="1"/>
              <a:t>df</a:t>
            </a:r>
            <a:r>
              <a:rPr lang="en-US" b="1" dirty="0"/>
              <a:t> –h</a:t>
            </a:r>
          </a:p>
          <a:p>
            <a:r>
              <a:rPr lang="en-US" dirty="0"/>
              <a:t>Create a file on that volume.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echo 'this is a test' &gt;&gt;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Create another container with same volume.    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--volumes-from </a:t>
            </a:r>
            <a:r>
              <a:rPr lang="en-US" b="1" dirty="0" err="1"/>
              <a:t>test_volume</a:t>
            </a:r>
            <a:r>
              <a:rPr lang="en-US" b="1" dirty="0"/>
              <a:t> --name test_volumne_1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Verify the file created in the other container exist. 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cat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1253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3A3D-9665-FC4E-A990-33A73BC2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314E-085C-484A-9F37-09440C14B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Bind mounts have limited functionality compared to volumes.</a:t>
            </a:r>
          </a:p>
          <a:p>
            <a:r>
              <a:rPr lang="en-US" dirty="0"/>
              <a:t>When you use a bind mount, a file or directory on the host machine is mounted into a container.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34E7B-F285-164C-8AAA-9F1A70EE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690688"/>
            <a:ext cx="11396587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0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736E-E47F-494E-A4F0-2E518E5C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51AE-1A44-FC4F-A9AD-E65BBEFA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directory.    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my_bindings</a:t>
            </a:r>
            <a:endParaRPr lang="en-US" b="1" dirty="0"/>
          </a:p>
          <a:p>
            <a:r>
              <a:rPr lang="en-US" dirty="0"/>
              <a:t>Create a file inside the directory.    </a:t>
            </a:r>
          </a:p>
          <a:p>
            <a:pPr lvl="1"/>
            <a:r>
              <a:rPr lang="en-US" b="1" dirty="0"/>
              <a:t>echo "bind test" &gt;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Run a container.   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-v $PWD/</a:t>
            </a:r>
            <a:r>
              <a:rPr lang="en-US" b="1" dirty="0" err="1"/>
              <a:t>my_bindings</a:t>
            </a:r>
            <a:r>
              <a:rPr lang="en-US" b="1" dirty="0"/>
              <a:t>:/new_vol1 --name test_bind_1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Inside the container verify the file.    </a:t>
            </a:r>
          </a:p>
          <a:p>
            <a:pPr lvl="1"/>
            <a:r>
              <a:rPr lang="en-US" b="1" dirty="0"/>
              <a:t>cat new_vol1/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Edit the file.    </a:t>
            </a:r>
          </a:p>
          <a:p>
            <a:pPr lvl="1"/>
            <a:r>
              <a:rPr lang="en-US" b="1" dirty="0"/>
              <a:t>echo "Another line" &gt;&gt; new_vol1/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Exit the container.    </a:t>
            </a:r>
          </a:p>
          <a:p>
            <a:pPr lvl="1"/>
            <a:r>
              <a:rPr lang="en-US" b="1" dirty="0"/>
              <a:t>exit</a:t>
            </a:r>
          </a:p>
          <a:p>
            <a:r>
              <a:rPr lang="en-US" dirty="0"/>
              <a:t>Check the file again.    </a:t>
            </a:r>
          </a:p>
          <a:p>
            <a:pPr lvl="1"/>
            <a:r>
              <a:rPr lang="en-US" b="1" dirty="0"/>
              <a:t>cat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4693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0D761-1D6D-8C43-85DD-11B11E2A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B2D21-F43E-3542-8683-9419AB04B789}"/>
              </a:ext>
            </a:extLst>
          </p:cNvPr>
          <p:cNvSpPr/>
          <p:nvPr/>
        </p:nvSpPr>
        <p:spPr>
          <a:xfrm>
            <a:off x="3616282" y="2967335"/>
            <a:ext cx="49594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COOL STUFF</a:t>
            </a:r>
          </a:p>
        </p:txBody>
      </p:sp>
    </p:spTree>
    <p:extLst>
      <p:ext uri="{BB962C8B-B14F-4D97-AF65-F5344CB8AC3E}">
        <p14:creationId xmlns:p14="http://schemas.microsoft.com/office/powerpoint/2010/main" val="15202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315D-CABA-1841-BA78-369CC8EE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want to install that is ok.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A480D-FA3E-8B47-AD66-2BC144AC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browser and go to: </a:t>
            </a:r>
            <a:r>
              <a:rPr lang="en-US" dirty="0">
                <a:hlinkClick r:id="rId2"/>
              </a:rPr>
              <a:t>https://labs.play-with-docker.com/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12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C99D-076D-CD43-8429-B7BC92D5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C2CA1-0AFC-4B42-AB32-C48C4765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everything that containers can do without them?</a:t>
            </a:r>
          </a:p>
          <a:p>
            <a:r>
              <a:rPr lang="en-US" dirty="0"/>
              <a:t>Why we cannot continue doing things in the same way?</a:t>
            </a:r>
          </a:p>
          <a:p>
            <a:r>
              <a:rPr lang="en-US" dirty="0"/>
              <a:t>Why do we need another layer?</a:t>
            </a:r>
          </a:p>
          <a:p>
            <a:r>
              <a:rPr lang="en-US" dirty="0"/>
              <a:t>Why…why…why???</a:t>
            </a:r>
          </a:p>
        </p:txBody>
      </p:sp>
    </p:spTree>
    <p:extLst>
      <p:ext uri="{BB962C8B-B14F-4D97-AF65-F5344CB8AC3E}">
        <p14:creationId xmlns:p14="http://schemas.microsoft.com/office/powerpoint/2010/main" val="243511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0C05-36BE-1443-A043-54691D12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love containers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876F2F8-5BCE-AC41-87F0-1D275B69F53C}"/>
              </a:ext>
            </a:extLst>
          </p:cNvPr>
          <p:cNvSpPr/>
          <p:nvPr/>
        </p:nvSpPr>
        <p:spPr>
          <a:xfrm>
            <a:off x="2500313" y="472916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F75F423A-AAEF-DA4C-9DE5-C3A236655C75}"/>
              </a:ext>
            </a:extLst>
          </p:cNvPr>
          <p:cNvSpPr/>
          <p:nvPr/>
        </p:nvSpPr>
        <p:spPr>
          <a:xfrm>
            <a:off x="2989517" y="486810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7D87FF31-74E6-784B-9994-ABD0E14DE8CF}"/>
              </a:ext>
            </a:extLst>
          </p:cNvPr>
          <p:cNvSpPr/>
          <p:nvPr/>
        </p:nvSpPr>
        <p:spPr>
          <a:xfrm>
            <a:off x="2989517" y="347837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D4AA7-5DDD-3A44-8059-E499C93DB75F}"/>
              </a:ext>
            </a:extLst>
          </p:cNvPr>
          <p:cNvSpPr txBox="1"/>
          <p:nvPr/>
        </p:nvSpPr>
        <p:spPr>
          <a:xfrm>
            <a:off x="1584960" y="582609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container (AKA infrastructure) is part of the code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FB5595F-55E4-F74A-9FEA-7EB8AF0E6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5480"/>
            <a:ext cx="10515600" cy="3893997"/>
          </a:xfr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A2E060CE-DEA7-9548-9373-7243F675BC6A}"/>
              </a:ext>
            </a:extLst>
          </p:cNvPr>
          <p:cNvSpPr/>
          <p:nvPr/>
        </p:nvSpPr>
        <p:spPr>
          <a:xfrm>
            <a:off x="2744915" y="520251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988FE470-92F0-7349-B823-8BFD9E1438F9}"/>
              </a:ext>
            </a:extLst>
          </p:cNvPr>
          <p:cNvSpPr/>
          <p:nvPr/>
        </p:nvSpPr>
        <p:spPr>
          <a:xfrm>
            <a:off x="2744915" y="418069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3FC12C1-F4CB-4F41-8276-73779B08D52F}"/>
              </a:ext>
            </a:extLst>
          </p:cNvPr>
          <p:cNvSpPr/>
          <p:nvPr/>
        </p:nvSpPr>
        <p:spPr>
          <a:xfrm>
            <a:off x="8397240" y="21488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3978F-2AA7-824B-9ABA-BF502F2D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27" y="5061350"/>
            <a:ext cx="5852803" cy="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65FA-4FB0-6546-995E-0AA63F2C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8058-B562-FD46-8BEE-9DD1516F8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new </a:t>
            </a:r>
            <a:r>
              <a:rPr lang="en-US" b="1" dirty="0" err="1"/>
              <a:t>git</a:t>
            </a:r>
            <a:r>
              <a:rPr lang="en-US" b="1" dirty="0"/>
              <a:t> push </a:t>
            </a:r>
            <a:r>
              <a:rPr lang="en-US" dirty="0"/>
              <a:t>will trigger one or more workflows.</a:t>
            </a:r>
          </a:p>
          <a:p>
            <a:r>
              <a:rPr lang="en-US" dirty="0"/>
              <a:t>That workflow can:</a:t>
            </a:r>
          </a:p>
          <a:p>
            <a:pPr lvl="1"/>
            <a:r>
              <a:rPr lang="en-US" dirty="0"/>
              <a:t>Build the new image.</a:t>
            </a:r>
          </a:p>
          <a:p>
            <a:pPr lvl="1"/>
            <a:r>
              <a:rPr lang="en-US" dirty="0"/>
              <a:t>Push the image to a registry.</a:t>
            </a:r>
          </a:p>
          <a:p>
            <a:pPr lvl="1"/>
            <a:r>
              <a:rPr lang="en-US" dirty="0"/>
              <a:t>Run a container from that image.</a:t>
            </a:r>
          </a:p>
          <a:p>
            <a:pPr lvl="1"/>
            <a:r>
              <a:rPr lang="en-US" dirty="0"/>
              <a:t>Test the container.</a:t>
            </a:r>
          </a:p>
          <a:p>
            <a:pPr lvl="1"/>
            <a:r>
              <a:rPr lang="en-US" dirty="0"/>
              <a:t>Deploy the container to production. (Normally a manual process)</a:t>
            </a:r>
          </a:p>
        </p:txBody>
      </p:sp>
    </p:spTree>
    <p:extLst>
      <p:ext uri="{BB962C8B-B14F-4D97-AF65-F5344CB8AC3E}">
        <p14:creationId xmlns:p14="http://schemas.microsoft.com/office/powerpoint/2010/main" val="3299164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48B0-56BA-5B42-AD0F-F972050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</a:t>
            </a:r>
          </a:p>
        </p:txBody>
      </p:sp>
      <p:pic>
        <p:nvPicPr>
          <p:cNvPr id="4" name="cd-ci-1.mp4">
            <a:hlinkClick r:id="" action="ppaction://media"/>
            <a:extLst>
              <a:ext uri="{FF2B5EF4-FFF2-40B4-BE49-F238E27FC236}">
                <a16:creationId xmlns:a16="http://schemas.microsoft.com/office/drawing/2014/main" id="{0C3DD56E-8B8F-C54E-A5A4-B8D73BC5A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0540"/>
            <a:ext cx="12192000" cy="6988540"/>
          </a:xfrm>
        </p:spPr>
      </p:pic>
    </p:spTree>
    <p:extLst>
      <p:ext uri="{BB962C8B-B14F-4D97-AF65-F5344CB8AC3E}">
        <p14:creationId xmlns:p14="http://schemas.microsoft.com/office/powerpoint/2010/main" val="39577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0A40-EA7C-BC4B-A429-989C7B2A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9F572-318D-7047-88D8-1A0B2BCA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596" y="1956809"/>
            <a:ext cx="5390258" cy="3580391"/>
          </a:xfrm>
        </p:spPr>
      </p:pic>
    </p:spTree>
    <p:extLst>
      <p:ext uri="{BB962C8B-B14F-4D97-AF65-F5344CB8AC3E}">
        <p14:creationId xmlns:p14="http://schemas.microsoft.com/office/powerpoint/2010/main" val="880363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58CE-2D12-A64E-B837-EAB86763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4" name="cd-ci1-update.mp4">
            <a:hlinkClick r:id="" action="ppaction://media"/>
            <a:extLst>
              <a:ext uri="{FF2B5EF4-FFF2-40B4-BE49-F238E27FC236}">
                <a16:creationId xmlns:a16="http://schemas.microsoft.com/office/drawing/2014/main" id="{65C6BD00-1F9A-0B49-AA10-B531978CD4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904"/>
            <a:ext cx="12191999" cy="6883903"/>
          </a:xfrm>
        </p:spPr>
      </p:pic>
    </p:spTree>
    <p:extLst>
      <p:ext uri="{BB962C8B-B14F-4D97-AF65-F5344CB8AC3E}">
        <p14:creationId xmlns:p14="http://schemas.microsoft.com/office/powerpoint/2010/main" val="18932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9CEF-2646-644F-BB4C-8D45CEE7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5355-8296-5044-BA3D-C8B68318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In software, when something is painful, the way to reduce the pain is to do it more frequently, not less.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					– David Farley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18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A614-24C5-C84A-AA5F-B8C36187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developers like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7CC7-4C19-444D-AC5F-D8BCE30D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They integrate with CD/CI very well.</a:t>
            </a:r>
          </a:p>
          <a:p>
            <a:r>
              <a:rPr lang="en-US" dirty="0"/>
              <a:t>They can automate the infrastructure.</a:t>
            </a:r>
          </a:p>
          <a:p>
            <a:r>
              <a:rPr lang="en-US" dirty="0"/>
              <a:t>They can easily distribute not just code but infrastructure.</a:t>
            </a:r>
          </a:p>
          <a:p>
            <a:r>
              <a:rPr lang="en-US" dirty="0"/>
              <a:t>The application is packaged inside a container.</a:t>
            </a:r>
          </a:p>
          <a:p>
            <a:r>
              <a:rPr lang="en-US" dirty="0"/>
              <a:t>They infrastructure is just a piece of code now.</a:t>
            </a:r>
          </a:p>
        </p:txBody>
      </p:sp>
    </p:spTree>
    <p:extLst>
      <p:ext uri="{BB962C8B-B14F-4D97-AF65-F5344CB8AC3E}">
        <p14:creationId xmlns:p14="http://schemas.microsoft.com/office/powerpoint/2010/main" val="1748153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A888-4C70-7942-8640-976A8D0B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5F22C-C490-5741-94B7-4665E3742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62018"/>
            <a:ext cx="4851545" cy="38119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45978-F89C-6E43-B9A3-15C77F50E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8" y="2062018"/>
            <a:ext cx="4104352" cy="3811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8B260-AE33-6A47-AF0C-641916F13355}"/>
              </a:ext>
            </a:extLst>
          </p:cNvPr>
          <p:cNvSpPr txBox="1"/>
          <p:nvPr/>
        </p:nvSpPr>
        <p:spPr>
          <a:xfrm>
            <a:off x="1473200" y="3168206"/>
            <a:ext cx="9474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 need to help our customers</a:t>
            </a:r>
          </a:p>
        </p:txBody>
      </p:sp>
    </p:spTree>
    <p:extLst>
      <p:ext uri="{BB962C8B-B14F-4D97-AF65-F5344CB8AC3E}">
        <p14:creationId xmlns:p14="http://schemas.microsoft.com/office/powerpoint/2010/main" val="26456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9A0D-6E2A-0646-A024-9273D077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help with containers.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CB9D3-8651-C841-AE28-474F9835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example is a simple two layer app.</a:t>
            </a:r>
          </a:p>
          <a:p>
            <a:r>
              <a:rPr lang="en-US" dirty="0"/>
              <a:t>The Web layer using flask.</a:t>
            </a:r>
          </a:p>
          <a:p>
            <a:r>
              <a:rPr lang="en-US" dirty="0"/>
              <a:t>Initially the Web layer has only two containers.</a:t>
            </a:r>
          </a:p>
          <a:p>
            <a:r>
              <a:rPr lang="en-US" dirty="0"/>
              <a:t>Each request will return the container ID and the number of request this container has served.</a:t>
            </a:r>
          </a:p>
          <a:p>
            <a:r>
              <a:rPr lang="en-US" dirty="0"/>
              <a:t>The Web layer will be distributed across multiple host in different subnets.</a:t>
            </a:r>
          </a:p>
          <a:p>
            <a:r>
              <a:rPr lang="en-US" dirty="0"/>
              <a:t>The DB layer using </a:t>
            </a:r>
            <a:r>
              <a:rPr lang="en-US" dirty="0" err="1"/>
              <a:t>Redis</a:t>
            </a:r>
            <a:r>
              <a:rPr lang="en-US" dirty="0"/>
              <a:t>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2FAF258-BFEE-0243-8BB7-1B8BCD32C0C5}"/>
              </a:ext>
            </a:extLst>
          </p:cNvPr>
          <p:cNvSpPr/>
          <p:nvPr/>
        </p:nvSpPr>
        <p:spPr>
          <a:xfrm>
            <a:off x="7042824" y="4990189"/>
            <a:ext cx="3112851" cy="1186774"/>
          </a:xfrm>
          <a:prstGeom prst="wedgeRoundRectCallout">
            <a:avLst>
              <a:gd name="adj1" fmla="val -89583"/>
              <a:gd name="adj2" fmla="val -735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said multiple host in different subnets.</a:t>
            </a:r>
          </a:p>
        </p:txBody>
      </p:sp>
    </p:spTree>
    <p:extLst>
      <p:ext uri="{BB962C8B-B14F-4D97-AF65-F5344CB8AC3E}">
        <p14:creationId xmlns:p14="http://schemas.microsoft.com/office/powerpoint/2010/main" val="24902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53B9-D1AF-5145-8C4D-B598F407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your first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1039-5E00-714A-B16F-BB01C187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</a:t>
            </a:r>
            <a:r>
              <a:rPr lang="en-US" dirty="0" err="1"/>
              <a:t>busybox</a:t>
            </a:r>
            <a:r>
              <a:rPr lang="en-US" dirty="0"/>
              <a:t> echo hello world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99C06-F79A-824E-BD9C-B8BE85D4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7" y="2340611"/>
            <a:ext cx="10342180" cy="2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1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7A1A-B304-1E4C-9AF6-E07B5A63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lb.mp4">
            <a:hlinkClick r:id="" action="ppaction://media"/>
            <a:extLst>
              <a:ext uri="{FF2B5EF4-FFF2-40B4-BE49-F238E27FC236}">
                <a16:creationId xmlns:a16="http://schemas.microsoft.com/office/drawing/2014/main" id="{6C7CE19A-D7E1-2F42-9FEC-5FCC6875FE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290"/>
            <a:ext cx="12192000" cy="6862290"/>
          </a:xfrm>
        </p:spPr>
      </p:pic>
    </p:spTree>
    <p:extLst>
      <p:ext uri="{BB962C8B-B14F-4D97-AF65-F5344CB8AC3E}">
        <p14:creationId xmlns:p14="http://schemas.microsoft.com/office/powerpoint/2010/main" val="39287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7B33-41DB-CB42-A17B-5534ADAE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Docker working as a load balancer?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FE815-12F5-604B-9FF9-A8A7268A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80324-20FE-0A43-9910-FB0A44FC0DFA}"/>
              </a:ext>
            </a:extLst>
          </p:cNvPr>
          <p:cNvSpPr txBox="1"/>
          <p:nvPr/>
        </p:nvSpPr>
        <p:spPr>
          <a:xfrm>
            <a:off x="5147733" y="3401129"/>
            <a:ext cx="150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68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AC36-5DF2-F441-A119-0B9D50E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subnet across different L3, what is that?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BF4C9-B1D5-AB4A-8EEC-124852F89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2343946"/>
            <a:ext cx="11480800" cy="29294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86464-4DEC-5B4C-B676-3AE3CC067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487879"/>
            <a:ext cx="11658600" cy="264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C84E5-1C98-DF48-ACEA-37F073E425CB}"/>
              </a:ext>
            </a:extLst>
          </p:cNvPr>
          <p:cNvSpPr txBox="1"/>
          <p:nvPr/>
        </p:nvSpPr>
        <p:spPr>
          <a:xfrm>
            <a:off x="3353037" y="3360222"/>
            <a:ext cx="59620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Another hint?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E99A284-CEDE-E246-942C-147E04FD7668}"/>
              </a:ext>
            </a:extLst>
          </p:cNvPr>
          <p:cNvSpPr/>
          <p:nvPr/>
        </p:nvSpPr>
        <p:spPr>
          <a:xfrm>
            <a:off x="7603067" y="3360222"/>
            <a:ext cx="4233333" cy="132343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38C6-2D90-9C43-80E0-80809DC4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Docker working as a VTEP?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ECDE-6127-EA41-BE8D-629BFD83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018ED-CD92-7D49-8AF6-BEE34D3D85A5}"/>
              </a:ext>
            </a:extLst>
          </p:cNvPr>
          <p:cNvSpPr txBox="1"/>
          <p:nvPr/>
        </p:nvSpPr>
        <p:spPr>
          <a:xfrm>
            <a:off x="5147733" y="3401129"/>
            <a:ext cx="150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0951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8ABF-7A7D-C54C-8560-CB7343B8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connect directly to the DB?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6EE2-AF3D-EC42-A912-16856D6D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F49BB-2E52-8349-8DDA-866855B4C6F9}"/>
              </a:ext>
            </a:extLst>
          </p:cNvPr>
          <p:cNvSpPr txBox="1"/>
          <p:nvPr/>
        </p:nvSpPr>
        <p:spPr>
          <a:xfrm>
            <a:off x="5147733" y="3401129"/>
            <a:ext cx="1391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06BF0-E58D-8441-A81F-EE779F2D0C11}"/>
              </a:ext>
            </a:extLst>
          </p:cNvPr>
          <p:cNvSpPr txBox="1"/>
          <p:nvPr/>
        </p:nvSpPr>
        <p:spPr>
          <a:xfrm>
            <a:off x="1210734" y="2803888"/>
            <a:ext cx="100326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And yes, before you ask is </a:t>
            </a:r>
          </a:p>
          <a:p>
            <a:r>
              <a:rPr lang="en-US" sz="7200" dirty="0"/>
              <a:t>also working as a firewall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1DA38-7FD3-C443-BEE6-A8E8D3E35489}"/>
              </a:ext>
            </a:extLst>
          </p:cNvPr>
          <p:cNvSpPr txBox="1"/>
          <p:nvPr/>
        </p:nvSpPr>
        <p:spPr>
          <a:xfrm>
            <a:off x="1505101" y="2642542"/>
            <a:ext cx="86769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Only the web server </a:t>
            </a:r>
          </a:p>
          <a:p>
            <a:r>
              <a:rPr lang="en-US" sz="7200" dirty="0"/>
              <a:t>can connect to the DB.</a:t>
            </a:r>
          </a:p>
        </p:txBody>
      </p:sp>
    </p:spTree>
    <p:extLst>
      <p:ext uri="{BB962C8B-B14F-4D97-AF65-F5344CB8AC3E}">
        <p14:creationId xmlns:p14="http://schemas.microsoft.com/office/powerpoint/2010/main" val="170374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5" grpId="2"/>
      <p:bldP spid="6" grpId="0"/>
      <p:bldP spid="6" grpId="1"/>
      <p:bldP spid="6" grpId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5A57-1888-BE48-A78F-C6BB1A73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how do you call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FBB6F4-5A7B-7C42-AA82-CFB757D0E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28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A177-17F4-AC4C-B1E7-5067BC8B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5AA84-8391-714B-BEC3-1712D1C9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to-scaling.mp4">
            <a:hlinkClick r:id="" action="ppaction://media"/>
            <a:extLst>
              <a:ext uri="{FF2B5EF4-FFF2-40B4-BE49-F238E27FC236}">
                <a16:creationId xmlns:a16="http://schemas.microsoft.com/office/drawing/2014/main" id="{1CE2714F-3A58-4649-AB75-348DB53E70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7067" y="-50198"/>
            <a:ext cx="12429067" cy="69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7E676-EBEF-DC4D-8794-39AC53E4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for fun…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D916D-F133-4140-9113-78B7D31E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9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9CB3-AFA6-9E47-B05D-68237E12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istributed lb.mp4">
            <a:hlinkClick r:id="" action="ppaction://media"/>
            <a:extLst>
              <a:ext uri="{FF2B5EF4-FFF2-40B4-BE49-F238E27FC236}">
                <a16:creationId xmlns:a16="http://schemas.microsoft.com/office/drawing/2014/main" id="{7344EC4E-B6F2-1243-ADD8-E78F9214E3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88" y="0"/>
            <a:ext cx="12161411" cy="6858000"/>
          </a:xfrm>
        </p:spPr>
      </p:pic>
    </p:spTree>
    <p:extLst>
      <p:ext uri="{BB962C8B-B14F-4D97-AF65-F5344CB8AC3E}">
        <p14:creationId xmlns:p14="http://schemas.microsoft.com/office/powerpoint/2010/main" val="356259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0581-DDDE-3142-B437-AD420495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and rollback?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6807-0BE4-5240-9B5A-4D5C42914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9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3F50-7537-3A43-B61E-FF8A06E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5F49-AADA-C842-A1C8-4554A431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download the smallest and simplest image from a repo.</a:t>
            </a:r>
          </a:p>
          <a:p>
            <a:r>
              <a:rPr lang="en-US" dirty="0"/>
              <a:t>We executed the command </a:t>
            </a:r>
            <a:r>
              <a:rPr lang="en-US" b="1" dirty="0"/>
              <a:t>hello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6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E3D7-A7CB-5A44-888D-7C69ACE0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pp update-rollback.mp4">
            <a:hlinkClick r:id="" action="ppaction://media"/>
            <a:extLst>
              <a:ext uri="{FF2B5EF4-FFF2-40B4-BE49-F238E27FC236}">
                <a16:creationId xmlns:a16="http://schemas.microsoft.com/office/drawing/2014/main" id="{72341C03-8B1F-C343-BE1D-595B1D90C8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68647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E78D-ED23-CE4F-8009-96723170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useful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C9D2-B38E-F84E-AA21-27FEF809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ubuntu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4C2BE-8640-D047-B71D-EA15A6E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9803"/>
            <a:ext cx="10515600" cy="1598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B8188-7610-F84B-B21E-26B32CA9BE5F}"/>
              </a:ext>
            </a:extLst>
          </p:cNvPr>
          <p:cNvSpPr txBox="1"/>
          <p:nvPr/>
        </p:nvSpPr>
        <p:spPr>
          <a:xfrm>
            <a:off x="838200" y="4477407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</a:t>
            </a:r>
            <a:r>
              <a:rPr lang="en-US" sz="2800" b="1" dirty="0"/>
              <a:t>it</a:t>
            </a:r>
            <a:r>
              <a:rPr lang="en-US" sz="2800" dirty="0"/>
              <a:t> is shorthand for -</a:t>
            </a:r>
            <a:r>
              <a:rPr lang="en-US" sz="2800" dirty="0" err="1"/>
              <a:t>i</a:t>
            </a:r>
            <a:r>
              <a:rPr lang="en-US" sz="2800" dirty="0"/>
              <a:t> -t.</a:t>
            </a:r>
          </a:p>
          <a:p>
            <a:r>
              <a:rPr lang="en-US" sz="2800" dirty="0"/>
              <a:t>	-</a:t>
            </a:r>
            <a:r>
              <a:rPr lang="en-US" sz="2800" dirty="0" err="1"/>
              <a:t>i</a:t>
            </a:r>
            <a:r>
              <a:rPr lang="en-US" sz="2800" dirty="0"/>
              <a:t> tells Docker to connect us to the container's </a:t>
            </a:r>
            <a:r>
              <a:rPr lang="en-US" sz="2800" dirty="0" err="1"/>
              <a:t>stdin</a:t>
            </a:r>
            <a:r>
              <a:rPr lang="en-US" sz="2800" dirty="0"/>
              <a:t>.</a:t>
            </a:r>
          </a:p>
          <a:p>
            <a:r>
              <a:rPr lang="en-US" sz="2800" dirty="0"/>
              <a:t>	-t tells Docker that we want a pseudo-terminal.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 ahead and try something inside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87502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CC95-46B0-E149-9797-0CE22554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A35B-B5FB-6242-B532-8E6C672D6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Containers.</a:t>
            </a:r>
          </a:p>
          <a:p>
            <a:r>
              <a:rPr lang="en-US" dirty="0"/>
              <a:t>Images.</a:t>
            </a:r>
          </a:p>
          <a:p>
            <a:r>
              <a:rPr lang="en-US" dirty="0"/>
              <a:t>Network.</a:t>
            </a:r>
          </a:p>
          <a:p>
            <a:r>
              <a:rPr lang="en-US" dirty="0"/>
              <a:t>Volumes.</a:t>
            </a:r>
          </a:p>
          <a:p>
            <a:r>
              <a:rPr lang="en-US" dirty="0"/>
              <a:t>How does it compare with VMware.</a:t>
            </a:r>
          </a:p>
        </p:txBody>
      </p:sp>
    </p:spTree>
    <p:extLst>
      <p:ext uri="{BB962C8B-B14F-4D97-AF65-F5344CB8AC3E}">
        <p14:creationId xmlns:p14="http://schemas.microsoft.com/office/powerpoint/2010/main" val="10388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602647-B0CC-7648-8B46-CA4D12BA17A6}"/>
              </a:ext>
            </a:extLst>
          </p:cNvPr>
          <p:cNvSpPr/>
          <p:nvPr/>
        </p:nvSpPr>
        <p:spPr>
          <a:xfrm>
            <a:off x="3376340" y="2733395"/>
            <a:ext cx="184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7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8655E4-0B76-7B46-BEC4-02705F96D192}"/>
              </a:ext>
            </a:extLst>
          </p:cNvPr>
          <p:cNvSpPr/>
          <p:nvPr/>
        </p:nvSpPr>
        <p:spPr>
          <a:xfrm rot="16200000">
            <a:off x="-178455" y="2271729"/>
            <a:ext cx="3869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CONTAINERS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77C0A-7AEC-2C41-96BF-A40AB79D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0"/>
            <a:ext cx="9525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1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1649</Words>
  <Application>Microsoft Macintosh PowerPoint</Application>
  <PresentationFormat>Widescreen</PresentationFormat>
  <Paragraphs>244</Paragraphs>
  <Slides>60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Docker and containers</vt:lpstr>
      <vt:lpstr>Docker installation</vt:lpstr>
      <vt:lpstr>Verify installation</vt:lpstr>
      <vt:lpstr>Don’t want to install that is ok.</vt:lpstr>
      <vt:lpstr>Run your first container</vt:lpstr>
      <vt:lpstr>What did we just do</vt:lpstr>
      <vt:lpstr>A more useful container</vt:lpstr>
      <vt:lpstr>A few concepts</vt:lpstr>
      <vt:lpstr>PowerPoint Presentation</vt:lpstr>
      <vt:lpstr>What is a container</vt:lpstr>
      <vt:lpstr>How does it compare with VMware?</vt:lpstr>
      <vt:lpstr>PowerPoint Presentation</vt:lpstr>
      <vt:lpstr>Images</vt:lpstr>
      <vt:lpstr>What is an image</vt:lpstr>
      <vt:lpstr>Object-oriented programming</vt:lpstr>
      <vt:lpstr>How an image looks like</vt:lpstr>
      <vt:lpstr>How can I see my images</vt:lpstr>
      <vt:lpstr>How does it compare with VMware?</vt:lpstr>
      <vt:lpstr>How do we update an image</vt:lpstr>
      <vt:lpstr>Dockerfile</vt:lpstr>
      <vt:lpstr>Extending Dockerfile</vt:lpstr>
      <vt:lpstr>New Dockefile with processes</vt:lpstr>
      <vt:lpstr>CMD vs ENTRYPOINT</vt:lpstr>
      <vt:lpstr>Overriding parameters</vt:lpstr>
      <vt:lpstr>How do I copy my files</vt:lpstr>
      <vt:lpstr>NGINX image</vt:lpstr>
      <vt:lpstr>Say HELLO PRESIDIO</vt:lpstr>
      <vt:lpstr>Don’t lose your image, share it.</vt:lpstr>
      <vt:lpstr>PowerPoint Presentation</vt:lpstr>
      <vt:lpstr>Network in a container</vt:lpstr>
      <vt:lpstr>Network drivers</vt:lpstr>
      <vt:lpstr>What network means to a container</vt:lpstr>
      <vt:lpstr>PowerPoint Presentation</vt:lpstr>
      <vt:lpstr>Storage for containers</vt:lpstr>
      <vt:lpstr>Containers and volumes</vt:lpstr>
      <vt:lpstr>Containers and volumes</vt:lpstr>
      <vt:lpstr>Containers and bindings</vt:lpstr>
      <vt:lpstr>Containers and bindings</vt:lpstr>
      <vt:lpstr>PowerPoint Presentation</vt:lpstr>
      <vt:lpstr>Why do we care about containers?</vt:lpstr>
      <vt:lpstr>Developers love containers</vt:lpstr>
      <vt:lpstr>Git + Containers</vt:lpstr>
      <vt:lpstr>Git + Container</vt:lpstr>
      <vt:lpstr>Update your code</vt:lpstr>
      <vt:lpstr>Update your code</vt:lpstr>
      <vt:lpstr>PowerPoint Presentation</vt:lpstr>
      <vt:lpstr>Why developers like containers?</vt:lpstr>
      <vt:lpstr>Why do we care about containers?</vt:lpstr>
      <vt:lpstr>How can we help with containers.</vt:lpstr>
      <vt:lpstr>PowerPoint Presentation</vt:lpstr>
      <vt:lpstr>Is Docker working as a load balancer?</vt:lpstr>
      <vt:lpstr>Same subnet across different L3, what is that?</vt:lpstr>
      <vt:lpstr>Is Docker working as a VTEP?</vt:lpstr>
      <vt:lpstr>Can I connect directly to the DB?</vt:lpstr>
      <vt:lpstr>AWS how do you call this?</vt:lpstr>
      <vt:lpstr>PowerPoint Presentation</vt:lpstr>
      <vt:lpstr>One more for fun…</vt:lpstr>
      <vt:lpstr>PowerPoint Presentation</vt:lpstr>
      <vt:lpstr>Update and rollback?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Gomez</dc:creator>
  <cp:lastModifiedBy>Roger Gomez</cp:lastModifiedBy>
  <cp:revision>62</cp:revision>
  <dcterms:created xsi:type="dcterms:W3CDTF">2018-03-06T21:22:53Z</dcterms:created>
  <dcterms:modified xsi:type="dcterms:W3CDTF">2018-07-10T20:44:29Z</dcterms:modified>
</cp:coreProperties>
</file>